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a924e300-f4ce-4e42-8cfe-674b0f15715e/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95" y="1679617"/>
            <a:ext cx="7345494" cy="332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4" name="Google Shape;224;p22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559777" y="1335952"/>
            <a:ext cx="4185872" cy="408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663814" y="4561399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720143" y="465766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/>
          <p:nvPr/>
        </p:nvSpPr>
        <p:spPr>
          <a:xfrm>
            <a:off x="8265920" y="2090296"/>
            <a:ext cx="26173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NEOGLAGOLJENA REČENICA</a:t>
            </a:r>
            <a:endParaRPr sz="2400" dirty="0"/>
          </a:p>
        </p:txBody>
      </p:sp>
      <p:sp>
        <p:nvSpPr>
          <p:cNvPr id="229" name="Google Shape;229;p22"/>
          <p:cNvSpPr txBox="1"/>
          <p:nvPr/>
        </p:nvSpPr>
        <p:spPr>
          <a:xfrm>
            <a:off x="8792045" y="129657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30" name="Google Shape;230;p22"/>
          <p:cNvSpPr/>
          <p:nvPr/>
        </p:nvSpPr>
        <p:spPr>
          <a:xfrm>
            <a:off x="1879902" y="862616"/>
            <a:ext cx="6216037" cy="7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rečenični dio nedostaje u svim rečenicama prikazanima na fotografiji?</a:t>
            </a:r>
            <a:endParaRPr sz="2400" dirty="0"/>
          </a:p>
        </p:txBody>
      </p:sp>
      <p:sp>
        <p:nvSpPr>
          <p:cNvPr id="232" name="Google Shape;232;p22"/>
          <p:cNvSpPr/>
          <p:nvPr/>
        </p:nvSpPr>
        <p:spPr>
          <a:xfrm>
            <a:off x="8170712" y="2891486"/>
            <a:ext cx="296400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Rečenica u kojoj nije izrečen glagol zove se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neoglagoljena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bezglagolska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rečenica.</a:t>
            </a:r>
            <a:endParaRPr sz="2400" dirty="0"/>
          </a:p>
        </p:txBody>
      </p:sp>
      <p:sp>
        <p:nvSpPr>
          <p:cNvPr id="233" name="Google Shape;233;p22"/>
          <p:cNvSpPr/>
          <p:nvPr/>
        </p:nvSpPr>
        <p:spPr>
          <a:xfrm>
            <a:off x="1113916" y="5001230"/>
            <a:ext cx="49768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starijim gramatikama takva se rečenica zvala 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krnja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rečenica.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1792" y="-261166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56423" y="1402865"/>
            <a:ext cx="4452934" cy="446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821474" y="4814169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8526822" y="1727461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1863593" y="547957"/>
            <a:ext cx="80562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Ponovi od čega se sastoji imenski predikat. Može li glagol preuzeti ulogu spone ili kopule u imenskome predikatu?</a:t>
            </a:r>
            <a:endParaRPr sz="2400" dirty="0"/>
          </a:p>
        </p:txBody>
      </p:sp>
      <p:sp>
        <p:nvSpPr>
          <p:cNvPr id="246" name="Google Shape;246;p23"/>
          <p:cNvSpPr/>
          <p:nvPr/>
        </p:nvSpPr>
        <p:spPr>
          <a:xfrm>
            <a:off x="375842" y="1663080"/>
            <a:ext cx="6096000" cy="185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Postajem sve </a:t>
            </a:r>
            <a:r>
              <a:rPr lang="hr-HR" sz="24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neoprezniji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Zovem se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Zdravko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sam smatrala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žrtvom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47" name="Google Shape;247;p23"/>
          <p:cNvSpPr txBox="1"/>
          <p:nvPr/>
        </p:nvSpPr>
        <p:spPr>
          <a:xfrm>
            <a:off x="8267461" y="2427689"/>
            <a:ext cx="28215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OBLICI IMENSKOGA PREDIKATA</a:t>
            </a:r>
            <a:endParaRPr sz="2400" dirty="0"/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5013" y="3740898"/>
            <a:ext cx="1517163" cy="134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837987">
            <a:off x="3325712" y="2625021"/>
            <a:ext cx="1646063" cy="84132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3"/>
          <p:cNvSpPr/>
          <p:nvPr/>
        </p:nvSpPr>
        <p:spPr>
          <a:xfrm>
            <a:off x="567010" y="5082253"/>
            <a:ext cx="49058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ulogu spone ili kopule može preuzeti i glagol</a:t>
            </a:r>
            <a:endParaRPr sz="2400" dirty="0"/>
          </a:p>
        </p:txBody>
      </p:sp>
      <p:sp>
        <p:nvSpPr>
          <p:cNvPr id="251" name="Google Shape;251;p23"/>
          <p:cNvSpPr/>
          <p:nvPr/>
        </p:nvSpPr>
        <p:spPr>
          <a:xfrm>
            <a:off x="3865937" y="3628233"/>
            <a:ext cx="3848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imenska dopuna je u nominativu ili instrumentalu</a:t>
            </a:r>
            <a:endParaRPr sz="2400" dirty="0"/>
          </a:p>
        </p:txBody>
      </p:sp>
      <p:sp>
        <p:nvSpPr>
          <p:cNvPr id="252" name="Google Shape;252;p23"/>
          <p:cNvSpPr txBox="1"/>
          <p:nvPr/>
        </p:nvSpPr>
        <p:spPr>
          <a:xfrm>
            <a:off x="8208668" y="3196841"/>
            <a:ext cx="30619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Imenski predikat može imati sponu i glagol, a imenska riječ može biti 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9" name="Google Shape;259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37501" y="1352741"/>
            <a:ext cx="4383817" cy="433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 txBox="1"/>
          <p:nvPr/>
        </p:nvSpPr>
        <p:spPr>
          <a:xfrm>
            <a:off x="7693997" y="1753986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1108316" y="755204"/>
            <a:ext cx="68854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je oblik točan? Što zaključuješ o tome koji ćeš oblik pridjeva upotrebljavati u rečenicama s imenskim predikatom? </a:t>
            </a:r>
            <a:endParaRPr sz="2400" dirty="0"/>
          </a:p>
        </p:txBody>
      </p:sp>
      <p:sp>
        <p:nvSpPr>
          <p:cNvPr id="265" name="Google Shape;265;p24"/>
          <p:cNvSpPr/>
          <p:nvPr/>
        </p:nvSpPr>
        <p:spPr>
          <a:xfrm>
            <a:off x="931557" y="2325376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sam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zanimljiv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	Ja sam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zanimljiv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sam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spremn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	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spreman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24"/>
          <p:cNvCxnSpPr/>
          <p:nvPr/>
        </p:nvCxnSpPr>
        <p:spPr>
          <a:xfrm rot="10800000" flipH="1">
            <a:off x="1839287" y="2477144"/>
            <a:ext cx="1519518" cy="13234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7" name="Google Shape;26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38338" y="3952353"/>
            <a:ext cx="271905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4"/>
          <p:cNvSpPr/>
          <p:nvPr/>
        </p:nvSpPr>
        <p:spPr>
          <a:xfrm>
            <a:off x="8014529" y="2770277"/>
            <a:ext cx="31863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je pridjev dio imenskoga predikata, upotrebljava se u neodređenome obliku.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4" name="Google Shape;274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5" name="Google Shape;275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06943" y="1401727"/>
            <a:ext cx="4111436" cy="413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 txBox="1"/>
          <p:nvPr/>
        </p:nvSpPr>
        <p:spPr>
          <a:xfrm>
            <a:off x="8398348" y="1909711"/>
            <a:ext cx="263015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1812542" y="1077520"/>
            <a:ext cx="6096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Posao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Ivice, tko je najljeniji u tvome razredu?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 znam.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Morao bi znati. To je onaj tko u razredu samo sjedi i gleda kako drugi rade.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O, to je učiteljica!</a:t>
            </a:r>
            <a:endParaRPr sz="2400" dirty="0"/>
          </a:p>
        </p:txBody>
      </p:sp>
      <p:pic>
        <p:nvPicPr>
          <p:cNvPr id="281" name="Google Shape;281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9806" y="1344753"/>
            <a:ext cx="1284906" cy="388670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8267069" y="2807903"/>
            <a:ext cx="289270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Glagolske predikate podcrtaj plavom bojom, a imenske predikate crvenom.</a:t>
            </a:r>
            <a:endParaRPr sz="2400" dirty="0"/>
          </a:p>
        </p:txBody>
      </p:sp>
      <p:cxnSp>
        <p:nvCxnSpPr>
          <p:cNvPr id="283" name="Google Shape;283;p25"/>
          <p:cNvCxnSpPr/>
          <p:nvPr/>
        </p:nvCxnSpPr>
        <p:spPr>
          <a:xfrm>
            <a:off x="3253635" y="2494486"/>
            <a:ext cx="126878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25"/>
          <p:cNvCxnSpPr/>
          <p:nvPr/>
        </p:nvCxnSpPr>
        <p:spPr>
          <a:xfrm>
            <a:off x="2784814" y="5413066"/>
            <a:ext cx="133029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25"/>
          <p:cNvCxnSpPr/>
          <p:nvPr/>
        </p:nvCxnSpPr>
        <p:spPr>
          <a:xfrm>
            <a:off x="4402996" y="4009868"/>
            <a:ext cx="781239" cy="441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25"/>
          <p:cNvCxnSpPr/>
          <p:nvPr/>
        </p:nvCxnSpPr>
        <p:spPr>
          <a:xfrm>
            <a:off x="2009177" y="3229341"/>
            <a:ext cx="1244458" cy="2117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25"/>
          <p:cNvCxnSpPr/>
          <p:nvPr/>
        </p:nvCxnSpPr>
        <p:spPr>
          <a:xfrm>
            <a:off x="2062412" y="3985367"/>
            <a:ext cx="1749688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25"/>
          <p:cNvCxnSpPr/>
          <p:nvPr/>
        </p:nvCxnSpPr>
        <p:spPr>
          <a:xfrm flipV="1">
            <a:off x="1960778" y="4693390"/>
            <a:ext cx="670628" cy="1715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25"/>
          <p:cNvCxnSpPr/>
          <p:nvPr/>
        </p:nvCxnSpPr>
        <p:spPr>
          <a:xfrm flipV="1">
            <a:off x="2672012" y="4710545"/>
            <a:ext cx="680788" cy="12997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25"/>
          <p:cNvCxnSpPr/>
          <p:nvPr/>
        </p:nvCxnSpPr>
        <p:spPr>
          <a:xfrm flipV="1">
            <a:off x="4777560" y="4682836"/>
            <a:ext cx="520979" cy="1055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7" name="Google Shape;297;p2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6"/>
          <p:cNvSpPr txBox="1"/>
          <p:nvPr/>
        </p:nvSpPr>
        <p:spPr>
          <a:xfrm>
            <a:off x="8044889" y="2040696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02" name="Google Shape;302;p2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5034" y="2573747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4" name="Google Shape;304;p26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5" name="Google Shape;305;p26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6" name="Google Shape;306;p26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8" name="Google Shape;308;p26"/>
          <p:cNvSpPr txBox="1"/>
          <p:nvPr/>
        </p:nvSpPr>
        <p:spPr>
          <a:xfrm>
            <a:off x="1801675" y="1070138"/>
            <a:ext cx="18556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ponovno predikat, njegovu ulogu u rečenici te odredi predikatu u primjerima.</a:t>
            </a:r>
            <a:endParaRPr/>
          </a:p>
        </p:txBody>
      </p:sp>
      <p:sp>
        <p:nvSpPr>
          <p:cNvPr id="309" name="Google Shape;309;p26"/>
          <p:cNvSpPr txBox="1"/>
          <p:nvPr/>
        </p:nvSpPr>
        <p:spPr>
          <a:xfrm>
            <a:off x="1801675" y="2752518"/>
            <a:ext cx="174834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razlikuješ li glagolski od imenskog predikata.</a:t>
            </a:r>
            <a:endParaRPr/>
          </a:p>
        </p:txBody>
      </p:sp>
      <p:sp>
        <p:nvSpPr>
          <p:cNvPr id="310" name="Google Shape;310;p26"/>
          <p:cNvSpPr txBox="1"/>
          <p:nvPr/>
        </p:nvSpPr>
        <p:spPr>
          <a:xfrm>
            <a:off x="1840721" y="4188173"/>
            <a:ext cx="143906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Utvrdi svoje znanje o predikatu u rečenici.</a:t>
            </a:r>
            <a:endParaRPr/>
          </a:p>
        </p:txBody>
      </p:sp>
      <p:sp>
        <p:nvSpPr>
          <p:cNvPr id="311" name="Google Shape;311;p26"/>
          <p:cNvSpPr txBox="1"/>
          <p:nvPr/>
        </p:nvSpPr>
        <p:spPr>
          <a:xfrm>
            <a:off x="5169763" y="1146505"/>
            <a:ext cx="18227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o predikatu na zadanim primjerima.</a:t>
            </a:r>
            <a:endParaRPr/>
          </a:p>
        </p:txBody>
      </p:sp>
      <p:sp>
        <p:nvSpPr>
          <p:cNvPr id="312" name="Google Shape;312;p26"/>
          <p:cNvSpPr txBox="1"/>
          <p:nvPr/>
        </p:nvSpPr>
        <p:spPr>
          <a:xfrm>
            <a:off x="5196291" y="2615080"/>
            <a:ext cx="14676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o predikatu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653949" y="1841517"/>
            <a:ext cx="2321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Predikat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83644" y="1099445"/>
            <a:ext cx="4052418" cy="400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343554" y="2037501"/>
            <a:ext cx="1590861" cy="240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352142" y="1848105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r="949" b="745"/>
          <a:stretch/>
        </p:blipFill>
        <p:spPr>
          <a:xfrm rot="-183309">
            <a:off x="1056235" y="521714"/>
            <a:ext cx="4246175" cy="57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720106" y="2554368"/>
            <a:ext cx="27794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Nabroji promjenjive vrste riječi.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glagoli? Koja su obilježja glagola?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28661" r="13991"/>
          <a:stretch/>
        </p:blipFill>
        <p:spPr>
          <a:xfrm>
            <a:off x="5169877" y="2377420"/>
            <a:ext cx="1118959" cy="2384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081955" y="967298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9069173" y="974066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321643" y="907519"/>
            <a:ext cx="759396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sam Zdravko. Ja sam aktivnost koju ste čekali. Ja sam tu, u vašem gradu. Ja sam vaš. Vi ste moji. Unapređujem zdravlje. Pokrećem sve građane grada Osijeka na aktivnosti usmjerene tjelesnom vježbanju. Svaki mjesec donosim vam jednu aktivnost. Aktivnosti je dvanaest. Sudjelujte u aktivnostima i prikupljajte pečate. Najmanje deset pečata osigurat će vam status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SuperZdravko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ali i vrijedne nagrade.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sam zanimljiv. Ja sam spreman. Krenuo sam! Krenite i vi!</a:t>
            </a:r>
            <a:endParaRPr sz="2400" dirty="0"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55514" y="5330385"/>
            <a:ext cx="3200530" cy="13323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8880457" y="1705077"/>
            <a:ext cx="263266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u tekstu sve glagole. Koju ulogu imaju? Jesu li rečenice potpuno razumljive bez glagola?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149" y="1307154"/>
            <a:ext cx="7397474" cy="211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7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471450" y="1317966"/>
            <a:ext cx="4199804" cy="435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743402" y="138817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7762449" y="2159193"/>
            <a:ext cx="35140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GRAMATIČKO USTROJSTVO REČENICE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3144807" y="404578"/>
            <a:ext cx="58720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koji su glavni dijelovi rečenice. Koju službu ili ulogu imaju riječi u rečenici?</a:t>
            </a:r>
            <a:endParaRPr sz="2400" dirty="0"/>
          </a:p>
        </p:txBody>
      </p:sp>
      <p:sp>
        <p:nvSpPr>
          <p:cNvPr id="140" name="Google Shape;140;p17"/>
          <p:cNvSpPr/>
          <p:nvPr/>
        </p:nvSpPr>
        <p:spPr>
          <a:xfrm>
            <a:off x="4693677" y="4536467"/>
            <a:ext cx="2521621" cy="1208225"/>
          </a:xfrm>
          <a:prstGeom prst="rect">
            <a:avLst/>
          </a:prstGeom>
          <a:solidFill>
            <a:srgbClr val="FABE00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Glagolske su dopune objekt i priložne oznake.</a:t>
            </a:r>
            <a:endParaRPr sz="2400" dirty="0"/>
          </a:p>
        </p:txBody>
      </p:sp>
      <p:sp>
        <p:nvSpPr>
          <p:cNvPr id="141" name="Google Shape;141;p17"/>
          <p:cNvSpPr/>
          <p:nvPr/>
        </p:nvSpPr>
        <p:spPr>
          <a:xfrm>
            <a:off x="762000" y="4549936"/>
            <a:ext cx="2590796" cy="11947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Imenične su dopune atribut i apozicija.</a:t>
            </a:r>
            <a:endParaRPr sz="2400" dirty="0"/>
          </a:p>
        </p:txBody>
      </p:sp>
      <p:sp>
        <p:nvSpPr>
          <p:cNvPr id="142" name="Google Shape;142;p17"/>
          <p:cNvSpPr/>
          <p:nvPr/>
        </p:nvSpPr>
        <p:spPr>
          <a:xfrm>
            <a:off x="8102656" y="2956539"/>
            <a:ext cx="31738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Rečenični su dijelovi predikat, subjekt, objekt, priložne oznake, atribut i apozicija.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1338471" y="3575938"/>
            <a:ext cx="5587907" cy="7793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Predikat otvara mjesto samome sebi i ostalim rečeničnim dijelovima.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5" y="1740938"/>
            <a:ext cx="7508654" cy="367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8271288" y="2209152"/>
            <a:ext cx="26704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PREDIKATNA OBILJEŽJA</a:t>
            </a:r>
            <a:endParaRPr sz="2400" dirty="0"/>
          </a:p>
        </p:txBody>
      </p:sp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18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661381" y="1452094"/>
            <a:ext cx="4066211" cy="399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9185655" y="124073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1139859" y="927466"/>
            <a:ext cx="66731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Temeljni je dio rečenice predikat. Promotri grafički prikaz predikatnih obilježja. Koja su ti poznata?</a:t>
            </a:r>
            <a:endParaRPr sz="2400" dirty="0"/>
          </a:p>
        </p:txBody>
      </p:sp>
      <p:sp>
        <p:nvSpPr>
          <p:cNvPr id="158" name="Google Shape;158;p18"/>
          <p:cNvSpPr/>
          <p:nvPr/>
        </p:nvSpPr>
        <p:spPr>
          <a:xfrm>
            <a:off x="8201978" y="3144679"/>
            <a:ext cx="31226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Predikatna su obilježja: osoba, vrijeme, vid i način.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5" name="Google Shape;165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86340" y="1325715"/>
            <a:ext cx="4662875" cy="45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45491" y="473831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8530112" y="116122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9077591" y="1849308"/>
            <a:ext cx="15784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PREDIKAT (P)</a:t>
            </a:r>
            <a:endParaRPr sz="2400" dirty="0"/>
          </a:p>
        </p:txBody>
      </p:sp>
      <p:sp>
        <p:nvSpPr>
          <p:cNvPr id="171" name="Google Shape;171;p19"/>
          <p:cNvSpPr/>
          <p:nvPr/>
        </p:nvSpPr>
        <p:spPr>
          <a:xfrm>
            <a:off x="1271169" y="793998"/>
            <a:ext cx="68891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 s istaknutim predikatima. Koju vrstu riječi uočavaš u službi predikata? Što je predikat?</a:t>
            </a:r>
            <a:endParaRPr sz="1600" dirty="0"/>
          </a:p>
        </p:txBody>
      </p:sp>
      <p:sp>
        <p:nvSpPr>
          <p:cNvPr id="172" name="Google Shape;172;p19"/>
          <p:cNvSpPr/>
          <p:nvPr/>
        </p:nvSpPr>
        <p:spPr>
          <a:xfrm>
            <a:off x="194200" y="1839458"/>
            <a:ext cx="79652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glagolski predikat           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smtClean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imenski predikat</a:t>
            </a: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Pokrećem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sve građane grada Osijeka.    </a:t>
            </a:r>
            <a:r>
              <a:rPr lang="hr-HR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sam Zdravko</a:t>
            </a:r>
            <a:r>
              <a:rPr lang="hr-HR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Sudjelujte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 aktivnostima. 	</a:t>
            </a:r>
            <a:r>
              <a:rPr lang="hr-HR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sam zanimljiv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8146710" y="2616158"/>
            <a:ext cx="352617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Predikat je temeljni dio rečenice, jezgra rečenice. Najčešće kazuje radnju, stanje ili zbivanje.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 biti </a:t>
            </a:r>
            <a:r>
              <a:rPr lang="hr-HR" sz="2400" b="1" dirty="0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glagolski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imenski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1042756" y="4755092"/>
            <a:ext cx="12575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GLAGOL</a:t>
            </a:r>
            <a:r>
              <a:rPr lang="hr-HR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4709820" y="4668651"/>
            <a:ext cx="218555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pomoćni glagol s imenskom riječi</a:t>
            </a:r>
            <a:endParaRPr sz="2400"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9930" y="4022421"/>
            <a:ext cx="438896" cy="4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4209" y="4022420"/>
            <a:ext cx="438896" cy="48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84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27919" y="1459660"/>
            <a:ext cx="4221697" cy="42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8762222" y="1553863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8308275" y="2242802"/>
            <a:ext cx="24842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GLAGOLSKI PREDIKAT</a:t>
            </a:r>
            <a:endParaRPr sz="2400" dirty="0"/>
          </a:p>
        </p:txBody>
      </p:sp>
      <p:sp>
        <p:nvSpPr>
          <p:cNvPr id="190" name="Google Shape;190;p20"/>
          <p:cNvSpPr/>
          <p:nvPr/>
        </p:nvSpPr>
        <p:spPr>
          <a:xfrm>
            <a:off x="3139251" y="302372"/>
            <a:ext cx="67709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Čime je izrečen glagolski predikat? Koja je razlika između jednostavnog i složenoga glagolskog predikata?</a:t>
            </a:r>
            <a:endParaRPr sz="2400" dirty="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233" y="1642386"/>
            <a:ext cx="1417728" cy="30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8872" y="1846251"/>
            <a:ext cx="1552790" cy="289222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/>
          <p:nvPr/>
        </p:nvSpPr>
        <p:spPr>
          <a:xfrm>
            <a:off x="3139251" y="1688156"/>
            <a:ext cx="45777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Svaki mjesec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donosim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vam jednu aktivnost.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Najmanje deset pečata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osigurat će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 status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Superzdravko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4" name="Google Shape;194;p20"/>
          <p:cNvSpPr/>
          <p:nvPr/>
        </p:nvSpPr>
        <p:spPr>
          <a:xfrm>
            <a:off x="3105419" y="4304449"/>
            <a:ext cx="45612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Najmanje deset pečata </a:t>
            </a:r>
            <a:r>
              <a:rPr lang="hr-HR" sz="2400" b="1" dirty="0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može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vam </a:t>
            </a:r>
            <a:r>
              <a:rPr lang="hr-HR" sz="2400" b="1" dirty="0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osigurati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status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Superzdravko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5" name="Google Shape;195;p20"/>
          <p:cNvSpPr/>
          <p:nvPr/>
        </p:nvSpPr>
        <p:spPr>
          <a:xfrm>
            <a:off x="8133307" y="2958180"/>
            <a:ext cx="31299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Glagolski predikat je izrečen glagolom, može biti jednostavan i složen.</a:t>
            </a:r>
            <a:endParaRPr sz="2400" dirty="0"/>
          </a:p>
        </p:txBody>
      </p:sp>
      <p:sp>
        <p:nvSpPr>
          <p:cNvPr id="196" name="Google Shape;196;p20"/>
          <p:cNvSpPr/>
          <p:nvPr/>
        </p:nvSpPr>
        <p:spPr>
          <a:xfrm>
            <a:off x="3400488" y="3312000"/>
            <a:ext cx="40395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jednostavni ili složeni glagolski oblik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3455083" y="5227107"/>
            <a:ext cx="28055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modalni glagol i infinitiv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41013" y="887599"/>
            <a:ext cx="4613180" cy="4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862271" y="4622412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996859" y="462241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8668" y="5994249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8838739" y="109836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8223936" y="1875789"/>
            <a:ext cx="2907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IMENSKI PREDIKAT</a:t>
            </a:r>
            <a:endParaRPr sz="2400" dirty="0"/>
          </a:p>
        </p:txBody>
      </p:sp>
      <p:pic>
        <p:nvPicPr>
          <p:cNvPr id="210" name="Google Shape;210;p21"/>
          <p:cNvPicPr preferRelativeResize="0"/>
          <p:nvPr/>
        </p:nvPicPr>
        <p:blipFill rotWithShape="1">
          <a:blip r:embed="rId8">
            <a:alphaModFix/>
          </a:blip>
          <a:srcRect t="2180"/>
          <a:stretch/>
        </p:blipFill>
        <p:spPr>
          <a:xfrm>
            <a:off x="576156" y="1268211"/>
            <a:ext cx="5813982" cy="2754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/>
          <p:nvPr/>
        </p:nvSpPr>
        <p:spPr>
          <a:xfrm>
            <a:off x="2302013" y="390476"/>
            <a:ext cx="62189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imenskoga predikata.         Od čega se sastoji imenski predikat?</a:t>
            </a:r>
            <a:endParaRPr sz="2400" dirty="0"/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9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43137" y="3823200"/>
            <a:ext cx="2548960" cy="252949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1354466" y="4576245"/>
            <a:ext cx="21263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pomoćni glagol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spona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ili kopula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4685475" y="4576245"/>
            <a:ext cx="200395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BE00"/>
                </a:solidFill>
                <a:latin typeface="Calibri"/>
                <a:ea typeface="Calibri"/>
                <a:cs typeface="Calibri"/>
                <a:sym typeface="Calibri"/>
              </a:rPr>
              <a:t>imenska riječ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ABE00"/>
                </a:solidFill>
                <a:latin typeface="Calibri"/>
                <a:ea typeface="Calibri"/>
                <a:cs typeface="Calibri"/>
                <a:sym typeface="Calibri"/>
              </a:rPr>
              <a:t>imenica, zamjenica, pridjev, broj</a:t>
            </a:r>
            <a:endParaRPr sz="2400" dirty="0"/>
          </a:p>
        </p:txBody>
      </p:sp>
      <p:pic>
        <p:nvPicPr>
          <p:cNvPr id="215" name="Google Shape;215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20870" y="4011760"/>
            <a:ext cx="2637688" cy="260629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/>
          <p:nvPr/>
        </p:nvSpPr>
        <p:spPr>
          <a:xfrm>
            <a:off x="7786287" y="2260585"/>
            <a:ext cx="378477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Predikat koji se sastoji od pomoćnoga glagola biti i imenske riječi zove se imenski predikat.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8139622" y="3830752"/>
            <a:ext cx="28698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 biti i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r>
              <a:rPr lang="hr-HR" sz="2400" b="1" dirty="0">
                <a:solidFill>
                  <a:srgbClr val="FAB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648</Words>
  <Application>Microsoft Office PowerPoint</Application>
  <PresentationFormat>Široki zaslon</PresentationFormat>
  <Paragraphs>80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2020-09-19T12:17:14Z</dcterms:modified>
</cp:coreProperties>
</file>